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 b="def" i="def"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 b="def" i="def"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 b="def" i="def"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Gill Sans MT"/>
      </a:defRPr>
    </a:lvl1pPr>
    <a:lvl2pPr indent="228600" defTabSz="457200" latinLnBrk="0">
      <a:defRPr sz="1200">
        <a:latin typeface="+mj-lt"/>
        <a:ea typeface="+mj-ea"/>
        <a:cs typeface="+mj-cs"/>
        <a:sym typeface="Gill Sans MT"/>
      </a:defRPr>
    </a:lvl2pPr>
    <a:lvl3pPr indent="457200" defTabSz="457200" latinLnBrk="0">
      <a:defRPr sz="1200">
        <a:latin typeface="+mj-lt"/>
        <a:ea typeface="+mj-ea"/>
        <a:cs typeface="+mj-cs"/>
        <a:sym typeface="Gill Sans MT"/>
      </a:defRPr>
    </a:lvl3pPr>
    <a:lvl4pPr indent="685800" defTabSz="457200" latinLnBrk="0">
      <a:defRPr sz="1200">
        <a:latin typeface="+mj-lt"/>
        <a:ea typeface="+mj-ea"/>
        <a:cs typeface="+mj-cs"/>
        <a:sym typeface="Gill Sans MT"/>
      </a:defRPr>
    </a:lvl4pPr>
    <a:lvl5pPr indent="914400" defTabSz="457200" latinLnBrk="0">
      <a:defRPr sz="1200">
        <a:latin typeface="+mj-lt"/>
        <a:ea typeface="+mj-ea"/>
        <a:cs typeface="+mj-cs"/>
        <a:sym typeface="Gill Sans MT"/>
      </a:defRPr>
    </a:lvl5pPr>
    <a:lvl6pPr indent="1143000" defTabSz="457200" latinLnBrk="0">
      <a:defRPr sz="1200">
        <a:latin typeface="+mj-lt"/>
        <a:ea typeface="+mj-ea"/>
        <a:cs typeface="+mj-cs"/>
        <a:sym typeface="Gill Sans MT"/>
      </a:defRPr>
    </a:lvl6pPr>
    <a:lvl7pPr indent="1371600" defTabSz="457200" latinLnBrk="0">
      <a:defRPr sz="1200">
        <a:latin typeface="+mj-lt"/>
        <a:ea typeface="+mj-ea"/>
        <a:cs typeface="+mj-cs"/>
        <a:sym typeface="Gill Sans MT"/>
      </a:defRPr>
    </a:lvl7pPr>
    <a:lvl8pPr indent="1600200" defTabSz="457200" latinLnBrk="0">
      <a:defRPr sz="1200">
        <a:latin typeface="+mj-lt"/>
        <a:ea typeface="+mj-ea"/>
        <a:cs typeface="+mj-cs"/>
        <a:sym typeface="Gill Sans MT"/>
      </a:defRPr>
    </a:lvl8pPr>
    <a:lvl9pPr indent="1828800" defTabSz="457200" latinLnBrk="0">
      <a:defRPr sz="1200">
        <a:latin typeface="+mj-lt"/>
        <a:ea typeface="+mj-ea"/>
        <a:cs typeface="+mj-cs"/>
        <a:sym typeface="Gill Sans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2417778" y="802297"/>
            <a:ext cx="8637074" cy="2541432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>
              <a:buClrTx/>
              <a:buSzTx/>
              <a:buFontTx/>
              <a:buNone/>
              <a:defRPr cap="all" sz="1800"/>
            </a:lvl1pPr>
            <a:lvl2pPr marL="0" indent="457200">
              <a:buClrTx/>
              <a:buSzTx/>
              <a:buFontTx/>
              <a:buNone/>
              <a:defRPr cap="all" sz="1800"/>
            </a:lvl2pPr>
            <a:lvl3pPr marL="0" indent="914400">
              <a:buClrTx/>
              <a:buSzTx/>
              <a:buFontTx/>
              <a:buNone/>
              <a:defRPr cap="all" sz="1800"/>
            </a:lvl3pPr>
            <a:lvl4pPr marL="0" indent="1371600">
              <a:buClrTx/>
              <a:buSzTx/>
              <a:buFontTx/>
              <a:buNone/>
              <a:defRPr cap="all" sz="1800"/>
            </a:lvl4pPr>
            <a:lvl5pPr marL="0" indent="1828800">
              <a:buClrTx/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traight Connector 14"/>
          <p:cNvSpPr/>
          <p:nvPr/>
        </p:nvSpPr>
        <p:spPr>
          <a:xfrm>
            <a:off x="2417779" y="3528541"/>
            <a:ext cx="863707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xfrm>
            <a:off x="1749007" y="798972"/>
            <a:ext cx="499676" cy="523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3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4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Title Text"/>
          <p:cNvSpPr txBox="1"/>
          <p:nvPr>
            <p:ph type="title"/>
          </p:nvPr>
        </p:nvSpPr>
        <p:spPr>
          <a:xfrm>
            <a:off x="9439110" y="798972"/>
            <a:ext cx="1615743" cy="465989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7" name="Body Level One…"/>
          <p:cNvSpPr txBox="1"/>
          <p:nvPr>
            <p:ph type="body" idx="1"/>
          </p:nvPr>
        </p:nvSpPr>
        <p:spPr>
          <a:xfrm>
            <a:off x="1444671" y="798972"/>
            <a:ext cx="7828831" cy="465989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10" y="798973"/>
            <a:ext cx="1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traight Connector 32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454239" y="1756130"/>
            <a:ext cx="8643154" cy="1887951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454239" y="3806195"/>
            <a:ext cx="8630447" cy="101293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traight Connector 14"/>
          <p:cNvSpPr/>
          <p:nvPr/>
        </p:nvSpPr>
        <p:spPr>
          <a:xfrm>
            <a:off x="1454239" y="3804985"/>
            <a:ext cx="8630447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5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xfrm>
            <a:off x="1449216" y="804889"/>
            <a:ext cx="9605636" cy="105930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traight Connector 3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67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xfrm>
            <a:off x="1447191" y="804162"/>
            <a:ext cx="9607661" cy="10563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1pPr>
            <a:lvl2pPr marL="0" indent="4572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2pPr>
            <a:lvl3pPr marL="0" indent="9144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3pPr>
            <a:lvl4pPr marL="0" indent="13716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4pPr>
            <a:lvl5pPr marL="0" indent="182880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4"/>
          <p:cNvSpPr/>
          <p:nvPr>
            <p:ph type="body" sz="quarter" idx="13"/>
          </p:nvPr>
        </p:nvSpPr>
        <p:spPr>
          <a:xfrm>
            <a:off x="6412362" y="2023003"/>
            <a:ext cx="4645153" cy="802238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pPr>
          </a:p>
        </p:txBody>
      </p:sp>
      <p:sp>
        <p:nvSpPr>
          <p:cNvPr id="72" name="Straight Connector 28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8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4" name="Straight Connector 24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Title Text"/>
          <p:cNvSpPr txBox="1"/>
          <p:nvPr>
            <p:ph type="title"/>
          </p:nvPr>
        </p:nvSpPr>
        <p:spPr>
          <a:xfrm>
            <a:off x="1444671" y="798972"/>
            <a:ext cx="3273100" cy="224711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half" idx="1"/>
          </p:nvPr>
        </p:nvSpPr>
        <p:spPr>
          <a:xfrm>
            <a:off x="5043713" y="798974"/>
            <a:ext cx="6012471" cy="4658827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/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  <a:defRPr sz="1600"/>
            </a:pPr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90"/>
            <a:ext cx="3269491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118" name="Group 7"/>
          <p:cNvGrpSpPr/>
          <p:nvPr/>
        </p:nvGrpSpPr>
        <p:grpSpPr>
          <a:xfrm>
            <a:off x="7477386" y="482170"/>
            <a:ext cx="4074535" cy="5149101"/>
            <a:chOff x="0" y="0"/>
            <a:chExt cx="4074533" cy="5149100"/>
          </a:xfrm>
        </p:grpSpPr>
        <p:sp>
          <p:nvSpPr>
            <p:cNvPr id="116" name="Rectangle 17"/>
            <p:cNvSpPr/>
            <p:nvPr/>
          </p:nvSpPr>
          <p:spPr>
            <a:xfrm>
              <a:off x="-1" y="0"/>
              <a:ext cx="4074535" cy="5149101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127000" dist="228600" dir="4740000">
                <a:srgbClr val="000000">
                  <a:alpha val="34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6"/>
              <a:ext cx="3450290" cy="4466452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9" name="Title Text"/>
          <p:cNvSpPr txBox="1"/>
          <p:nvPr>
            <p:ph type="title"/>
          </p:nvPr>
        </p:nvSpPr>
        <p:spPr>
          <a:xfrm>
            <a:off x="1451205" y="1129513"/>
            <a:ext cx="5532329" cy="1830585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0" name="Picture Placeholder 2"/>
          <p:cNvSpPr/>
          <p:nvPr>
            <p:ph type="pic" sz="quarter" idx="13"/>
          </p:nvPr>
        </p:nvSpPr>
        <p:spPr>
          <a:xfrm>
            <a:off x="8124389" y="1122542"/>
            <a:ext cx="2791172" cy="38663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1450329" y="3145992"/>
            <a:ext cx="5524404" cy="200374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457200">
              <a:buClrTx/>
              <a:buSzTx/>
              <a:buFontTx/>
              <a:buNone/>
              <a:defRPr sz="1800"/>
            </a:lvl2pPr>
            <a:lvl3pPr marL="0" indent="914400">
              <a:buClrTx/>
              <a:buSzTx/>
              <a:buFontTx/>
              <a:buNone/>
              <a:defRPr sz="1800"/>
            </a:lvl3pPr>
            <a:lvl4pPr marL="0" indent="1371600">
              <a:buClrTx/>
              <a:buSzTx/>
              <a:buFontTx/>
              <a:buNone/>
              <a:defRPr sz="1800"/>
            </a:lvl4pPr>
            <a:lvl5pPr marL="0" indent="182880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2" y="3143605"/>
            <a:ext cx="5527352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5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0" y="6128413"/>
            <a:ext cx="12192001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791403" y="798972"/>
            <a:ext cx="499676" cy="523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1698171" marR="0" indent="-326571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>
            <p:ph type="ctrTitle"/>
          </p:nvPr>
        </p:nvSpPr>
        <p:spPr>
          <a:xfrm>
            <a:off x="2417779" y="802297"/>
            <a:ext cx="8637073" cy="2541433"/>
          </a:xfrm>
          <a:prstGeom prst="rect">
            <a:avLst/>
          </a:prstGeom>
        </p:spPr>
        <p:txBody>
          <a:bodyPr/>
          <a:lstStyle/>
          <a:p>
            <a:pPr/>
            <a:r>
              <a:t>Node.js</a:t>
            </a:r>
          </a:p>
        </p:txBody>
      </p:sp>
      <p:sp>
        <p:nvSpPr>
          <p:cNvPr id="159" name="Subtitle 2"/>
          <p:cNvSpPr txBox="1"/>
          <p:nvPr>
            <p:ph type="subTitle" sz="quarter" idx="1"/>
          </p:nvPr>
        </p:nvSpPr>
        <p:spPr>
          <a:xfrm>
            <a:off x="2417779" y="3531203"/>
            <a:ext cx="8637073" cy="977622"/>
          </a:xfrm>
          <a:prstGeom prst="rect">
            <a:avLst/>
          </a:prstGeom>
        </p:spPr>
        <p:txBody>
          <a:bodyPr/>
          <a:lstStyle/>
          <a:p>
            <a:pPr/>
            <a:r>
              <a:t>A Brief Lesson From Yin Bin and Adam Crooks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6"/>
            <a:ext cx="4363078" cy="5004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End Product</a:t>
            </a:r>
          </a:p>
        </p:txBody>
      </p:sp>
      <p:pic>
        <p:nvPicPr>
          <p:cNvPr id="19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db</a:t>
            </a:r>
          </a:p>
        </p:txBody>
      </p:sp>
      <p:sp>
        <p:nvSpPr>
          <p:cNvPr id="197" name="Content Placeholder 2"/>
          <p:cNvSpPr txBox="1"/>
          <p:nvPr>
            <p:ph type="body" sz="half" idx="1"/>
          </p:nvPr>
        </p:nvSpPr>
        <p:spPr>
          <a:xfrm>
            <a:off x="1294361" y="1853753"/>
            <a:ext cx="9603277" cy="3450614"/>
          </a:xfrm>
          <a:prstGeom prst="rect">
            <a:avLst/>
          </a:prstGeom>
        </p:spPr>
        <p:txBody>
          <a:bodyPr/>
          <a:lstStyle/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High Performance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high performance data persistence. In particular,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Support for embedded data models reduces I/O activity on database system.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Indexes support faster queries and can include keys from embedded documents and arrays.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High Availability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MongoDB’s replication facility, called replica set, provides: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i="1" sz="1032"/>
            </a:pPr>
            <a:r>
              <a:t>automatic</a:t>
            </a:r>
            <a:r>
              <a:rPr i="0"/>
              <a:t> failover and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data redundancy.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A replica set is a group of MongoDB servers that maintain the same data set, providing redundancy and increasing data availability.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b="1" sz="1032"/>
            </a:pPr>
            <a:r>
              <a:t>Horizontal Scalability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Sharding distributes data across a cluster of machines.</a:t>
            </a:r>
            <a:endParaRPr sz="430"/>
          </a:p>
          <a:p>
            <a:pPr marL="196596" indent="-196596" defTabSz="786384">
              <a:lnSpc>
                <a:spcPct val="96000"/>
              </a:lnSpc>
              <a:spcBef>
                <a:spcPts val="800"/>
              </a:spcBef>
              <a:defRPr sz="1032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cont.</a:t>
            </a:r>
          </a:p>
        </p:txBody>
      </p:sp>
      <p:sp>
        <p:nvSpPr>
          <p:cNvPr id="200" name="Content Placeholder 5"/>
          <p:cNvSpPr txBox="1"/>
          <p:nvPr>
            <p:ph type="body" sz="half" idx="1"/>
          </p:nvPr>
        </p:nvSpPr>
        <p:spPr>
          <a:xfrm>
            <a:off x="2588724" y="2111985"/>
            <a:ext cx="9603276" cy="3450614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/>
            <a:r>
              <a:t>The following example inserts new documents into the inventory collection</a:t>
            </a:r>
          </a:p>
        </p:txBody>
      </p:sp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2"/>
            <a:ext cx="6664494" cy="3856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nginx</a:t>
            </a:r>
          </a:p>
        </p:txBody>
      </p:sp>
      <p:sp>
        <p:nvSpPr>
          <p:cNvPr id="204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  <a:r>
              <a:t>Works as a pipeline allowing users to move between projects.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What is Node.js</a:t>
            </a:r>
          </a:p>
        </p:txBody>
      </p:sp>
      <p:sp>
        <p:nvSpPr>
          <p:cNvPr id="162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The event loop explained</a:t>
            </a:r>
          </a:p>
        </p:txBody>
      </p:sp>
      <p:pic>
        <p:nvPicPr>
          <p:cNvPr id="165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2748" y="2016125"/>
            <a:ext cx="7124008" cy="4037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Some facts about Node.js</a:t>
            </a:r>
          </a:p>
        </p:txBody>
      </p:sp>
      <p:sp>
        <p:nvSpPr>
          <p:cNvPr id="168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DULE.EXPORTS VS EXPOR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MODULE.EXPORTS VS EXPORTS</a:t>
            </a:r>
          </a:p>
        </p:txBody>
      </p:sp>
      <p:sp>
        <p:nvSpPr>
          <p:cNvPr id="171" name="Think of module.exports as the variable that gets returned from require(). It is an empty object by default, and it is fine to change to anything.…"/>
          <p:cNvSpPr txBox="1"/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79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79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72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1" cy="1555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</a:p>
        </p:txBody>
      </p:sp>
      <p:sp>
        <p:nvSpPr>
          <p:cNvPr id="17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78" name="Rectangle 1"/>
          <p:cNvSpPr txBox="1"/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4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60">
                <a:latin typeface="+mj-lt"/>
                <a:ea typeface="+mj-ea"/>
                <a:cs typeface="+mj-cs"/>
                <a:sym typeface="Gill Sans MT"/>
              </a:rPr>
              <a:t> </a:t>
            </a:r>
            <a:endParaRPr sz="760">
              <a:latin typeface="+mj-lt"/>
              <a:ea typeface="+mj-ea"/>
              <a:cs typeface="+mj-cs"/>
              <a:sym typeface="Gill Sans MT"/>
            </a:endParaRPr>
          </a:p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76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9" name="Rectangle 3"/>
          <p:cNvSpPr txBox="1"/>
          <p:nvPr/>
        </p:nvSpPr>
        <p:spPr>
          <a:xfrm>
            <a:off x="2137379" y="3901161"/>
            <a:ext cx="10013727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j-lt"/>
                <a:ea typeface="+mj-ea"/>
                <a:cs typeface="+mj-cs"/>
                <a:sym typeface="Gill Sans MT"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Demo for your viewing pleasure</a:t>
            </a:r>
          </a:p>
        </p:txBody>
      </p:sp>
      <p:pic>
        <p:nvPicPr>
          <p:cNvPr id="182" name="video-1549414175" descr="video-1549414175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Express JS</a:t>
            </a:r>
          </a:p>
        </p:txBody>
      </p:sp>
      <p:sp>
        <p:nvSpPr>
          <p:cNvPr id="18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5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